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51" r:id="rId1"/>
  </p:sldMasterIdLst>
  <p:notesMasterIdLst>
    <p:notesMasterId r:id="rId15"/>
  </p:notesMasterIdLst>
  <p:sldIdLst>
    <p:sldId id="256" r:id="rId2"/>
    <p:sldId id="259" r:id="rId3"/>
    <p:sldId id="258" r:id="rId4"/>
    <p:sldId id="261" r:id="rId5"/>
    <p:sldId id="263" r:id="rId6"/>
    <p:sldId id="264" r:id="rId7"/>
    <p:sldId id="267" r:id="rId8"/>
    <p:sldId id="262" r:id="rId9"/>
    <p:sldId id="265" r:id="rId10"/>
    <p:sldId id="266" r:id="rId11"/>
    <p:sldId id="268" r:id="rId12"/>
    <p:sldId id="257" r:id="rId13"/>
    <p:sldId id="269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DF8E7F-2D4D-EB43-91AC-D0E804339633}" v="50" dt="2026-07-28T13:22:36.84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>
      <p:cViewPr varScale="1">
        <p:scale>
          <a:sx n="121" d="100"/>
          <a:sy n="121" d="100"/>
        </p:scale>
        <p:origin x="74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836476-F30A-224B-AF22-B6E53E3103DF}" type="datetimeFigureOut">
              <a:rPr lang="nl-NL" smtClean="0"/>
              <a:t>02-08-2026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646291-D7CF-BC40-A634-2B37C649C35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445473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46291-D7CF-BC40-A634-2B37C649C359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43910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5903BC-B56B-9BE1-A850-B06813E54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03BB59E6-0F24-CFF8-02C8-0E1AB0E4C5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0F7E6968-B551-297B-929C-AE824C34B0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56BE7B94-B538-AB7E-E635-503D9E1566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646291-D7CF-BC40-A634-2B37C649C359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65678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3117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68784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2933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6388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7397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6588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285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6795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8245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0046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8/2/26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1589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8/2/26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86831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8/2/26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52493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  <p:sldLayoutId id="21474838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14D91AB-DC7B-FBE3-D713-033C67E0DC6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Hoe een moeilijke tegenstander te zijn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540AE00-4254-C48B-4426-B67D14F32E7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err="1"/>
              <a:t>False</a:t>
            </a:r>
            <a:r>
              <a:rPr lang="nl-NL" dirty="0"/>
              <a:t> cards en afwijken van regels</a:t>
            </a:r>
          </a:p>
        </p:txBody>
      </p:sp>
    </p:spTree>
    <p:extLst>
      <p:ext uri="{BB962C8B-B14F-4D97-AF65-F5344CB8AC3E}">
        <p14:creationId xmlns:p14="http://schemas.microsoft.com/office/powerpoint/2010/main" val="330866198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E481A4-4F39-D70A-E640-3007093B7F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878F1B2-C75C-2E59-0BD7-8252CAA1ED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271" y="414552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False</a:t>
            </a:r>
            <a:r>
              <a:rPr lang="nl-NL" sz="4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cards door de  </a:t>
            </a:r>
            <a:r>
              <a:rPr lang="nl-NL" sz="40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defense</a:t>
            </a:r>
            <a:br>
              <a:rPr lang="nl-NL" sz="4000" dirty="0"/>
            </a:br>
            <a:r>
              <a:rPr lang="nl-NL" sz="4000" dirty="0"/>
              <a:t>Speel de bekende kaart</a:t>
            </a:r>
          </a:p>
        </p:txBody>
      </p:sp>
      <p:graphicFrame>
        <p:nvGraphicFramePr>
          <p:cNvPr id="7" name="Tijdelijke aanduiding voor inhoud 6">
            <a:extLst>
              <a:ext uri="{FF2B5EF4-FFF2-40B4-BE49-F238E27FC236}">
                <a16:creationId xmlns:a16="http://schemas.microsoft.com/office/drawing/2014/main" id="{EA45F4C2-9BBC-D064-11F4-934FFE202F22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2150076" y="2243987"/>
          <a:ext cx="6231924" cy="63651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4669">
                  <a:extLst>
                    <a:ext uri="{9D8B030D-6E8A-4147-A177-3AD203B41FA5}">
                      <a16:colId xmlns:a16="http://schemas.microsoft.com/office/drawing/2014/main" val="2146768017"/>
                    </a:ext>
                  </a:extLst>
                </a:gridCol>
                <a:gridCol w="1603932">
                  <a:extLst>
                    <a:ext uri="{9D8B030D-6E8A-4147-A177-3AD203B41FA5}">
                      <a16:colId xmlns:a16="http://schemas.microsoft.com/office/drawing/2014/main" val="2498723518"/>
                    </a:ext>
                  </a:extLst>
                </a:gridCol>
                <a:gridCol w="2973323">
                  <a:extLst>
                    <a:ext uri="{9D8B030D-6E8A-4147-A177-3AD203B41FA5}">
                      <a16:colId xmlns:a16="http://schemas.microsoft.com/office/drawing/2014/main" val="2100165912"/>
                    </a:ext>
                  </a:extLst>
                </a:gridCol>
              </a:tblGrid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800" dirty="0"/>
                        <a:t>♠ AJ92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493739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8390060"/>
                  </a:ext>
                </a:extLst>
              </a:tr>
              <a:tr h="406896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0211561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629125"/>
                  </a:ext>
                </a:extLst>
              </a:tr>
              <a:tr h="543463">
                <a:tc>
                  <a:txBody>
                    <a:bodyPr/>
                    <a:lstStyle/>
                    <a:p>
                      <a:r>
                        <a:rPr lang="nl-NL" sz="2800" dirty="0"/>
                        <a:t>♠10854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800" dirty="0"/>
                        <a:t>♠ KQ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643281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676900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765178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592244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800" dirty="0"/>
                        <a:t>♠763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280048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962124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229563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185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71349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4EA2D4-C6CC-89FC-F58F-8F9308467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5BEC53-8564-3848-31A3-1801838042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False</a:t>
            </a:r>
            <a:r>
              <a:rPr lang="nl-NL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cards door de  </a:t>
            </a:r>
            <a:r>
              <a:rPr lang="nl-NL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defense</a:t>
            </a:r>
            <a:br>
              <a:rPr lang="nl-NL" dirty="0"/>
            </a:br>
            <a:r>
              <a:rPr lang="nl-NL" dirty="0"/>
              <a:t>Dwing leider stopper te gebruiken</a:t>
            </a:r>
          </a:p>
        </p:txBody>
      </p:sp>
      <p:graphicFrame>
        <p:nvGraphicFramePr>
          <p:cNvPr id="7" name="Tijdelijke aanduiding voor inhoud 6">
            <a:extLst>
              <a:ext uri="{FF2B5EF4-FFF2-40B4-BE49-F238E27FC236}">
                <a16:creationId xmlns:a16="http://schemas.microsoft.com/office/drawing/2014/main" id="{C442BC91-6768-2E66-CE65-BEBD3D242D8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34535465"/>
              </p:ext>
            </p:extLst>
          </p:nvPr>
        </p:nvGraphicFramePr>
        <p:xfrm>
          <a:off x="914400" y="2366963"/>
          <a:ext cx="10363200" cy="438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54400">
                  <a:extLst>
                    <a:ext uri="{9D8B030D-6E8A-4147-A177-3AD203B41FA5}">
                      <a16:colId xmlns:a16="http://schemas.microsoft.com/office/drawing/2014/main" val="2146768017"/>
                    </a:ext>
                  </a:extLst>
                </a:gridCol>
                <a:gridCol w="3454400">
                  <a:extLst>
                    <a:ext uri="{9D8B030D-6E8A-4147-A177-3AD203B41FA5}">
                      <a16:colId xmlns:a16="http://schemas.microsoft.com/office/drawing/2014/main" val="2498723518"/>
                    </a:ext>
                  </a:extLst>
                </a:gridCol>
                <a:gridCol w="3454400">
                  <a:extLst>
                    <a:ext uri="{9D8B030D-6E8A-4147-A177-3AD203B41FA5}">
                      <a16:colId xmlns:a16="http://schemas.microsoft.com/office/drawing/2014/main" val="2100165912"/>
                    </a:ext>
                  </a:extLst>
                </a:gridCol>
              </a:tblGrid>
              <a:tr h="294809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♠ 982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493739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♥A762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8390060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♦1083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0211561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♣K76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629125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r>
                        <a:rPr lang="nl-NL" dirty="0"/>
                        <a:t>♠J1073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♠ AQ4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643281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r>
                        <a:rPr lang="nl-NL" dirty="0"/>
                        <a:t>♥943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♥K85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676900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r>
                        <a:rPr lang="nl-NL" dirty="0"/>
                        <a:t>♦954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♦A76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765178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r>
                        <a:rPr lang="nl-NL" dirty="0"/>
                        <a:t>♣J109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♣8532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592244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♠K65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280048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♥QJ10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962124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♦KQJ2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229563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♣AQ4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185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516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ADF733-12CE-9067-054D-19A14C388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False</a:t>
            </a:r>
            <a:r>
              <a:rPr lang="nl-NL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cards door de  </a:t>
            </a:r>
            <a:r>
              <a:rPr lang="nl-NL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defense</a:t>
            </a:r>
            <a:br>
              <a:rPr lang="nl-NL" dirty="0">
                <a:solidFill>
                  <a:schemeClr val="accent5">
                    <a:lumMod val="40000"/>
                    <a:lumOff val="60000"/>
                  </a:schemeClr>
                </a:solidFill>
              </a:rPr>
            </a:br>
            <a:r>
              <a:rPr lang="nl-NL" dirty="0"/>
              <a:t>Speel de bekende kaart - Contract 4 ♠</a:t>
            </a:r>
          </a:p>
        </p:txBody>
      </p:sp>
      <p:graphicFrame>
        <p:nvGraphicFramePr>
          <p:cNvPr id="7" name="Tijdelijke aanduiding voor inhoud 6">
            <a:extLst>
              <a:ext uri="{FF2B5EF4-FFF2-40B4-BE49-F238E27FC236}">
                <a16:creationId xmlns:a16="http://schemas.microsoft.com/office/drawing/2014/main" id="{45ACA465-0C56-1F84-7D72-8981DD89A74C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94835801"/>
              </p:ext>
            </p:extLst>
          </p:nvPr>
        </p:nvGraphicFramePr>
        <p:xfrm>
          <a:off x="914400" y="2366963"/>
          <a:ext cx="10363200" cy="438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54400">
                  <a:extLst>
                    <a:ext uri="{9D8B030D-6E8A-4147-A177-3AD203B41FA5}">
                      <a16:colId xmlns:a16="http://schemas.microsoft.com/office/drawing/2014/main" val="2146768017"/>
                    </a:ext>
                  </a:extLst>
                </a:gridCol>
                <a:gridCol w="3454400">
                  <a:extLst>
                    <a:ext uri="{9D8B030D-6E8A-4147-A177-3AD203B41FA5}">
                      <a16:colId xmlns:a16="http://schemas.microsoft.com/office/drawing/2014/main" val="2498723518"/>
                    </a:ext>
                  </a:extLst>
                </a:gridCol>
                <a:gridCol w="3454400">
                  <a:extLst>
                    <a:ext uri="{9D8B030D-6E8A-4147-A177-3AD203B41FA5}">
                      <a16:colId xmlns:a16="http://schemas.microsoft.com/office/drawing/2014/main" val="2100165912"/>
                    </a:ext>
                  </a:extLst>
                </a:gridCol>
              </a:tblGrid>
              <a:tr h="294809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♠ AQ93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493739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♥A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8390060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♦KQJ3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0211561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♣A632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629125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r>
                        <a:rPr lang="nl-NL" dirty="0"/>
                        <a:t>♠KJ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♠ 1075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643281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r>
                        <a:rPr lang="nl-NL" dirty="0"/>
                        <a:t>♥Q863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♥J10752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676900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r>
                        <a:rPr lang="nl-NL" dirty="0"/>
                        <a:t>♦A109872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♦4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765178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r>
                        <a:rPr lang="nl-NL" dirty="0"/>
                        <a:t>♣7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♣QJ105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592244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♠8642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280048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♥K94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962124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♦65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229563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♣K984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185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2326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61071C-78D4-D253-3108-9657181575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D1DD86-27CE-E2EA-A4D9-F61A1CB240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Tweede hand laag…</a:t>
            </a:r>
            <a:br>
              <a:rPr lang="nl-NL" dirty="0">
                <a:solidFill>
                  <a:schemeClr val="accent5">
                    <a:lumMod val="40000"/>
                    <a:lumOff val="60000"/>
                  </a:schemeClr>
                </a:solidFill>
              </a:rPr>
            </a:br>
            <a:r>
              <a:rPr lang="nl-NL" dirty="0"/>
              <a:t>Vervangen door gevaarlijke hand hoog</a:t>
            </a:r>
          </a:p>
        </p:txBody>
      </p:sp>
      <p:graphicFrame>
        <p:nvGraphicFramePr>
          <p:cNvPr id="7" name="Tijdelijke aanduiding voor inhoud 6">
            <a:extLst>
              <a:ext uri="{FF2B5EF4-FFF2-40B4-BE49-F238E27FC236}">
                <a16:creationId xmlns:a16="http://schemas.microsoft.com/office/drawing/2014/main" id="{1296CCFB-B604-5089-0676-DCD34779789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4186771154"/>
              </p:ext>
            </p:extLst>
          </p:nvPr>
        </p:nvGraphicFramePr>
        <p:xfrm>
          <a:off x="914400" y="2366963"/>
          <a:ext cx="10363200" cy="43891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454400">
                  <a:extLst>
                    <a:ext uri="{9D8B030D-6E8A-4147-A177-3AD203B41FA5}">
                      <a16:colId xmlns:a16="http://schemas.microsoft.com/office/drawing/2014/main" val="2146768017"/>
                    </a:ext>
                  </a:extLst>
                </a:gridCol>
                <a:gridCol w="3454400">
                  <a:extLst>
                    <a:ext uri="{9D8B030D-6E8A-4147-A177-3AD203B41FA5}">
                      <a16:colId xmlns:a16="http://schemas.microsoft.com/office/drawing/2014/main" val="2498723518"/>
                    </a:ext>
                  </a:extLst>
                </a:gridCol>
                <a:gridCol w="3454400">
                  <a:extLst>
                    <a:ext uri="{9D8B030D-6E8A-4147-A177-3AD203B41FA5}">
                      <a16:colId xmlns:a16="http://schemas.microsoft.com/office/drawing/2014/main" val="2100165912"/>
                    </a:ext>
                  </a:extLst>
                </a:gridCol>
              </a:tblGrid>
              <a:tr h="294809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♠ AKQ10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493739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♥53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8390060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♦865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0211561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♣KJ104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629125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r>
                        <a:rPr lang="nl-NL" dirty="0"/>
                        <a:t>♠982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♠ 763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643281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r>
                        <a:rPr lang="nl-NL" dirty="0"/>
                        <a:t>♥KQ76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♥J2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676900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r>
                        <a:rPr lang="nl-NL" dirty="0"/>
                        <a:t>♦AQ43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♦J107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765178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r>
                        <a:rPr lang="nl-NL"/>
                        <a:t>♣A3</a:t>
                      </a:r>
                      <a:endParaRPr lang="nl-NL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♣Q9852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592244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♠J54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280048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♥A10984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962124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♦K92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229563"/>
                  </a:ext>
                </a:extLst>
              </a:tr>
              <a:tr h="294809">
                <a:tc>
                  <a:txBody>
                    <a:bodyPr/>
                    <a:lstStyle/>
                    <a:p>
                      <a:endParaRPr lang="nl-NL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dirty="0"/>
                        <a:t>♣76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185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45766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FBFEB3B-3333-E040-FCE3-008AC5ED7F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Na het bieden is het bridgen afgelopen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ABF7339-2225-C9C9-89DB-CEB974462F3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/>
              <a:t>Voor Benito </a:t>
            </a:r>
            <a:r>
              <a:rPr lang="nl-NL" dirty="0" err="1"/>
              <a:t>Garozzo</a:t>
            </a:r>
            <a:r>
              <a:rPr lang="nl-NL" dirty="0"/>
              <a:t> wel</a:t>
            </a:r>
          </a:p>
          <a:p>
            <a:r>
              <a:rPr lang="nl-NL" dirty="0"/>
              <a:t>Voor gewone stervelingen zoals u en ik niet</a:t>
            </a:r>
          </a:p>
          <a:p>
            <a:r>
              <a:rPr lang="nl-NL" dirty="0"/>
              <a:t>Als u de komende figuren kent en consequent goed doet voor u ook</a:t>
            </a:r>
          </a:p>
          <a:p>
            <a:r>
              <a:rPr lang="nl-NL" dirty="0"/>
              <a:t>SPOILER ALERT! Dit gaat u nooit bereiken</a:t>
            </a:r>
          </a:p>
        </p:txBody>
      </p:sp>
    </p:spTree>
    <p:extLst>
      <p:ext uri="{BB962C8B-B14F-4D97-AF65-F5344CB8AC3E}">
        <p14:creationId xmlns:p14="http://schemas.microsoft.com/office/powerpoint/2010/main" val="22058648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3B20CA-890D-4601-5E69-9C5285CF3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365125"/>
            <a:ext cx="10440026" cy="1574886"/>
          </a:xfrm>
        </p:spPr>
        <p:txBody>
          <a:bodyPr>
            <a:normAutofit fontScale="90000"/>
          </a:bodyPr>
          <a:lstStyle/>
          <a:p>
            <a:r>
              <a:rPr lang="nl-NL" dirty="0"/>
              <a:t>Doel van </a:t>
            </a:r>
            <a:r>
              <a:rPr lang="nl-NL" dirty="0" err="1"/>
              <a:t>false</a:t>
            </a:r>
            <a:r>
              <a:rPr lang="nl-NL" dirty="0"/>
              <a:t> cards:</a:t>
            </a:r>
            <a:br>
              <a:rPr lang="nl-NL" dirty="0"/>
            </a:br>
            <a:r>
              <a:rPr lang="nl-NL" dirty="0"/>
              <a:t>De illusie scheppen dat een spel anders zit dan dat het zit.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2616092D-ABF3-DC97-96AA-6B14E6305CB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 err="1"/>
              <a:t>False</a:t>
            </a:r>
            <a:r>
              <a:rPr lang="nl-NL" dirty="0"/>
              <a:t> cards door de leider – Kosten zijn er niet</a:t>
            </a:r>
          </a:p>
          <a:p>
            <a:r>
              <a:rPr lang="nl-NL" dirty="0" err="1"/>
              <a:t>False</a:t>
            </a:r>
            <a:r>
              <a:rPr lang="nl-NL" dirty="0"/>
              <a:t> cards door de verdediging – Kosten zijn dat partner ook op het verkeerde been gezet wordt</a:t>
            </a:r>
          </a:p>
        </p:txBody>
      </p:sp>
    </p:spTree>
    <p:extLst>
      <p:ext uri="{BB962C8B-B14F-4D97-AF65-F5344CB8AC3E}">
        <p14:creationId xmlns:p14="http://schemas.microsoft.com/office/powerpoint/2010/main" val="2174108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87C24E-481D-BFC2-A7F9-195AB9490B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89951C9-CB0A-E60A-1299-B33080AC2E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271" y="414552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False</a:t>
            </a:r>
            <a:r>
              <a:rPr lang="nl-NL" sz="4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cards door de leider</a:t>
            </a:r>
            <a:br>
              <a:rPr lang="nl-NL" sz="4000" dirty="0"/>
            </a:br>
            <a:r>
              <a:rPr lang="nl-NL" sz="4000" dirty="0"/>
              <a:t>Singleton minder zichtbaar maken</a:t>
            </a:r>
          </a:p>
        </p:txBody>
      </p:sp>
      <p:graphicFrame>
        <p:nvGraphicFramePr>
          <p:cNvPr id="7" name="Tijdelijke aanduiding voor inhoud 6">
            <a:extLst>
              <a:ext uri="{FF2B5EF4-FFF2-40B4-BE49-F238E27FC236}">
                <a16:creationId xmlns:a16="http://schemas.microsoft.com/office/drawing/2014/main" id="{AE92E81D-2EA9-A0D7-9549-55545F598EFD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49588034"/>
              </p:ext>
            </p:extLst>
          </p:nvPr>
        </p:nvGraphicFramePr>
        <p:xfrm>
          <a:off x="2150076" y="2243987"/>
          <a:ext cx="6231924" cy="63651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0963">
                  <a:extLst>
                    <a:ext uri="{9D8B030D-6E8A-4147-A177-3AD203B41FA5}">
                      <a16:colId xmlns:a16="http://schemas.microsoft.com/office/drawing/2014/main" val="2146768017"/>
                    </a:ext>
                  </a:extLst>
                </a:gridCol>
                <a:gridCol w="2047638">
                  <a:extLst>
                    <a:ext uri="{9D8B030D-6E8A-4147-A177-3AD203B41FA5}">
                      <a16:colId xmlns:a16="http://schemas.microsoft.com/office/drawing/2014/main" val="2498723518"/>
                    </a:ext>
                  </a:extLst>
                </a:gridCol>
                <a:gridCol w="2973323">
                  <a:extLst>
                    <a:ext uri="{9D8B030D-6E8A-4147-A177-3AD203B41FA5}">
                      <a16:colId xmlns:a16="http://schemas.microsoft.com/office/drawing/2014/main" val="2100165912"/>
                    </a:ext>
                  </a:extLst>
                </a:gridCol>
              </a:tblGrid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800" dirty="0"/>
                        <a:t>♠ KQ842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493739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8390060"/>
                  </a:ext>
                </a:extLst>
              </a:tr>
              <a:tr h="406896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0211561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629125"/>
                  </a:ext>
                </a:extLst>
              </a:tr>
              <a:tr h="543463">
                <a:tc>
                  <a:txBody>
                    <a:bodyPr/>
                    <a:lstStyle/>
                    <a:p>
                      <a:r>
                        <a:rPr lang="nl-NL" sz="2800" dirty="0"/>
                        <a:t>♠3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800" dirty="0"/>
                        <a:t>♠ A765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643281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676900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765178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592244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800" dirty="0"/>
                        <a:t>♠J109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280048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962124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229563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185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6698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52799-5932-7F22-85A5-8EF0FEF798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E49C7F-749E-CD31-15C0-520378756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271" y="414552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False</a:t>
            </a:r>
            <a:r>
              <a:rPr lang="nl-NL" sz="4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cards door de  leider</a:t>
            </a:r>
            <a:br>
              <a:rPr lang="nl-NL" sz="4000" dirty="0"/>
            </a:br>
            <a:r>
              <a:rPr lang="nl-NL" sz="4000" dirty="0"/>
              <a:t>Slag (laten) opzetten</a:t>
            </a:r>
          </a:p>
        </p:txBody>
      </p:sp>
      <p:graphicFrame>
        <p:nvGraphicFramePr>
          <p:cNvPr id="7" name="Tijdelijke aanduiding voor inhoud 6">
            <a:extLst>
              <a:ext uri="{FF2B5EF4-FFF2-40B4-BE49-F238E27FC236}">
                <a16:creationId xmlns:a16="http://schemas.microsoft.com/office/drawing/2014/main" id="{AFB93540-E6CC-4FA7-6EEC-97D15E8C45A5}"/>
              </a:ext>
            </a:extLst>
          </p:cNvPr>
          <p:cNvGraphicFramePr>
            <a:graphicFrameLocks noGrp="1"/>
          </p:cNvGraphicFramePr>
          <p:nvPr>
            <p:ph sz="quarter" idx="13"/>
          </p:nvPr>
        </p:nvGraphicFramePr>
        <p:xfrm>
          <a:off x="2150076" y="2243987"/>
          <a:ext cx="6231924" cy="63651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0963">
                  <a:extLst>
                    <a:ext uri="{9D8B030D-6E8A-4147-A177-3AD203B41FA5}">
                      <a16:colId xmlns:a16="http://schemas.microsoft.com/office/drawing/2014/main" val="2146768017"/>
                    </a:ext>
                  </a:extLst>
                </a:gridCol>
                <a:gridCol w="2047638">
                  <a:extLst>
                    <a:ext uri="{9D8B030D-6E8A-4147-A177-3AD203B41FA5}">
                      <a16:colId xmlns:a16="http://schemas.microsoft.com/office/drawing/2014/main" val="2498723518"/>
                    </a:ext>
                  </a:extLst>
                </a:gridCol>
                <a:gridCol w="2973323">
                  <a:extLst>
                    <a:ext uri="{9D8B030D-6E8A-4147-A177-3AD203B41FA5}">
                      <a16:colId xmlns:a16="http://schemas.microsoft.com/office/drawing/2014/main" val="2100165912"/>
                    </a:ext>
                  </a:extLst>
                </a:gridCol>
              </a:tblGrid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800" dirty="0"/>
                        <a:t>♠ 854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493739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8390060"/>
                  </a:ext>
                </a:extLst>
              </a:tr>
              <a:tr h="406896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0211561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629125"/>
                  </a:ext>
                </a:extLst>
              </a:tr>
              <a:tr h="543463">
                <a:tc>
                  <a:txBody>
                    <a:bodyPr/>
                    <a:lstStyle/>
                    <a:p>
                      <a:r>
                        <a:rPr lang="nl-NL" sz="2800" dirty="0"/>
                        <a:t>♠A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800" dirty="0"/>
                        <a:t>♠ 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643281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676900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765178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592244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800" dirty="0"/>
                        <a:t>♠Q72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280048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962124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229563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185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4813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7A7220-9E01-66A6-BE22-31188B0105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9D73CC-B6F6-FD12-32A4-5CC9AEF57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271" y="414552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False</a:t>
            </a:r>
            <a:r>
              <a:rPr lang="nl-NL" sz="4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cards door de leider</a:t>
            </a:r>
            <a:br>
              <a:rPr lang="nl-NL" sz="4000" dirty="0"/>
            </a:br>
            <a:r>
              <a:rPr lang="nl-NL" sz="4000" dirty="0"/>
              <a:t>Net zo signaleren als de tegenpartij</a:t>
            </a:r>
          </a:p>
        </p:txBody>
      </p:sp>
      <p:graphicFrame>
        <p:nvGraphicFramePr>
          <p:cNvPr id="7" name="Tijdelijke aanduiding voor inhoud 6">
            <a:extLst>
              <a:ext uri="{FF2B5EF4-FFF2-40B4-BE49-F238E27FC236}">
                <a16:creationId xmlns:a16="http://schemas.microsoft.com/office/drawing/2014/main" id="{F1459648-209D-F9DC-89E5-EEDA20C19584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516268944"/>
              </p:ext>
            </p:extLst>
          </p:nvPr>
        </p:nvGraphicFramePr>
        <p:xfrm>
          <a:off x="2150076" y="2243987"/>
          <a:ext cx="6231924" cy="63651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81096">
                  <a:extLst>
                    <a:ext uri="{9D8B030D-6E8A-4147-A177-3AD203B41FA5}">
                      <a16:colId xmlns:a16="http://schemas.microsoft.com/office/drawing/2014/main" val="2146768017"/>
                    </a:ext>
                  </a:extLst>
                </a:gridCol>
                <a:gridCol w="1677505">
                  <a:extLst>
                    <a:ext uri="{9D8B030D-6E8A-4147-A177-3AD203B41FA5}">
                      <a16:colId xmlns:a16="http://schemas.microsoft.com/office/drawing/2014/main" val="2498723518"/>
                    </a:ext>
                  </a:extLst>
                </a:gridCol>
                <a:gridCol w="2973323">
                  <a:extLst>
                    <a:ext uri="{9D8B030D-6E8A-4147-A177-3AD203B41FA5}">
                      <a16:colId xmlns:a16="http://schemas.microsoft.com/office/drawing/2014/main" val="2100165912"/>
                    </a:ext>
                  </a:extLst>
                </a:gridCol>
              </a:tblGrid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800" dirty="0"/>
                        <a:t>♠ Q105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493739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8390060"/>
                  </a:ext>
                </a:extLst>
              </a:tr>
              <a:tr h="406896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0211561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629125"/>
                  </a:ext>
                </a:extLst>
              </a:tr>
              <a:tr h="543463">
                <a:tc>
                  <a:txBody>
                    <a:bodyPr/>
                    <a:lstStyle/>
                    <a:p>
                      <a:r>
                        <a:rPr lang="nl-NL" sz="2800" dirty="0"/>
                        <a:t>♠AK876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800" dirty="0"/>
                        <a:t>♠ 43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643281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676900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765178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592244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800" dirty="0"/>
                        <a:t>♠J92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280048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962124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229563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185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828114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DA319E-40E3-8CAF-CCB5-6B18526A0D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788BB8-AC35-8B60-96D5-C51EB1DA1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271" y="414552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False</a:t>
            </a:r>
            <a:r>
              <a:rPr lang="nl-NL" sz="4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cards door de  leider</a:t>
            </a:r>
            <a:br>
              <a:rPr lang="nl-NL" sz="4000" dirty="0"/>
            </a:br>
            <a:r>
              <a:rPr lang="nl-NL" sz="4000" dirty="0"/>
              <a:t>Om te onthouden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EA962668-00BE-C8F0-6B2D-9CFFF67DD63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nl-NL" dirty="0"/>
              <a:t>Bekijk het signaleren van de tegenspelers VOOR je bijspeelt in de eerste slag</a:t>
            </a:r>
          </a:p>
          <a:p>
            <a:r>
              <a:rPr lang="nl-NL" dirty="0"/>
              <a:t>Signaleer “met de tegenpartij mee” </a:t>
            </a:r>
          </a:p>
        </p:txBody>
      </p:sp>
    </p:spTree>
    <p:extLst>
      <p:ext uri="{BB962C8B-B14F-4D97-AF65-F5344CB8AC3E}">
        <p14:creationId xmlns:p14="http://schemas.microsoft.com/office/powerpoint/2010/main" val="11543946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E2A57-3553-A7E9-811B-8C9B61E8D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3B8BA7F-5D68-AAE2-7DB2-276A1972E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271" y="414552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False</a:t>
            </a:r>
            <a:r>
              <a:rPr lang="nl-NL" sz="4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cards door de  </a:t>
            </a:r>
            <a:r>
              <a:rPr lang="nl-NL" sz="40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defense</a:t>
            </a:r>
            <a:br>
              <a:rPr lang="nl-NL" sz="4000" dirty="0"/>
            </a:br>
            <a:r>
              <a:rPr lang="nl-NL" sz="4000" dirty="0"/>
              <a:t>Geef de leider een verliezende optie</a:t>
            </a:r>
          </a:p>
        </p:txBody>
      </p:sp>
      <p:graphicFrame>
        <p:nvGraphicFramePr>
          <p:cNvPr id="7" name="Tijdelijke aanduiding voor inhoud 6">
            <a:extLst>
              <a:ext uri="{FF2B5EF4-FFF2-40B4-BE49-F238E27FC236}">
                <a16:creationId xmlns:a16="http://schemas.microsoft.com/office/drawing/2014/main" id="{2CDD3D5E-DCD7-3E3A-7B48-427A5D1D22C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052929600"/>
              </p:ext>
            </p:extLst>
          </p:nvPr>
        </p:nvGraphicFramePr>
        <p:xfrm>
          <a:off x="2150076" y="2243987"/>
          <a:ext cx="6231924" cy="63651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210963">
                  <a:extLst>
                    <a:ext uri="{9D8B030D-6E8A-4147-A177-3AD203B41FA5}">
                      <a16:colId xmlns:a16="http://schemas.microsoft.com/office/drawing/2014/main" val="2146768017"/>
                    </a:ext>
                  </a:extLst>
                </a:gridCol>
                <a:gridCol w="2047638">
                  <a:extLst>
                    <a:ext uri="{9D8B030D-6E8A-4147-A177-3AD203B41FA5}">
                      <a16:colId xmlns:a16="http://schemas.microsoft.com/office/drawing/2014/main" val="2498723518"/>
                    </a:ext>
                  </a:extLst>
                </a:gridCol>
                <a:gridCol w="2973323">
                  <a:extLst>
                    <a:ext uri="{9D8B030D-6E8A-4147-A177-3AD203B41FA5}">
                      <a16:colId xmlns:a16="http://schemas.microsoft.com/office/drawing/2014/main" val="2100165912"/>
                    </a:ext>
                  </a:extLst>
                </a:gridCol>
              </a:tblGrid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800" dirty="0"/>
                        <a:t>♠ AJ2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493739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8390060"/>
                  </a:ext>
                </a:extLst>
              </a:tr>
              <a:tr h="406896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0211561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629125"/>
                  </a:ext>
                </a:extLst>
              </a:tr>
              <a:tr h="543463">
                <a:tc>
                  <a:txBody>
                    <a:bodyPr/>
                    <a:lstStyle/>
                    <a:p>
                      <a:r>
                        <a:rPr lang="nl-NL" sz="2800" dirty="0"/>
                        <a:t>♠K4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800" dirty="0"/>
                        <a:t>♠ 1095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643281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676900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765178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592244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800"/>
                        <a:t>♠Q8763</a:t>
                      </a:r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280048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962124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229563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185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49294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E147C3-78CF-CBFA-F0BB-647CEC4E7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5CF4735-9A3E-0515-F7BB-3A5F555E7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5271" y="414552"/>
            <a:ext cx="10515600" cy="1325563"/>
          </a:xfrm>
        </p:spPr>
        <p:txBody>
          <a:bodyPr>
            <a:normAutofit/>
          </a:bodyPr>
          <a:lstStyle/>
          <a:p>
            <a:r>
              <a:rPr lang="nl-NL" sz="40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False</a:t>
            </a:r>
            <a:r>
              <a:rPr lang="nl-NL" sz="4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cards door de  </a:t>
            </a:r>
            <a:r>
              <a:rPr lang="nl-NL" sz="4000" dirty="0" err="1">
                <a:solidFill>
                  <a:schemeClr val="accent5">
                    <a:lumMod val="60000"/>
                    <a:lumOff val="40000"/>
                  </a:schemeClr>
                </a:solidFill>
              </a:rPr>
              <a:t>defense</a:t>
            </a:r>
            <a:br>
              <a:rPr lang="nl-NL" sz="4000" dirty="0"/>
            </a:br>
            <a:r>
              <a:rPr lang="nl-NL" sz="4000" dirty="0"/>
              <a:t>Geef de leider een verliezende optie</a:t>
            </a:r>
          </a:p>
        </p:txBody>
      </p:sp>
      <p:graphicFrame>
        <p:nvGraphicFramePr>
          <p:cNvPr id="7" name="Tijdelijke aanduiding voor inhoud 6">
            <a:extLst>
              <a:ext uri="{FF2B5EF4-FFF2-40B4-BE49-F238E27FC236}">
                <a16:creationId xmlns:a16="http://schemas.microsoft.com/office/drawing/2014/main" id="{81792E7C-EAAD-4BD6-2FEF-DB537A440AA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229027790"/>
              </p:ext>
            </p:extLst>
          </p:nvPr>
        </p:nvGraphicFramePr>
        <p:xfrm>
          <a:off x="2150076" y="2243987"/>
          <a:ext cx="6231924" cy="636514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54669">
                  <a:extLst>
                    <a:ext uri="{9D8B030D-6E8A-4147-A177-3AD203B41FA5}">
                      <a16:colId xmlns:a16="http://schemas.microsoft.com/office/drawing/2014/main" val="2146768017"/>
                    </a:ext>
                  </a:extLst>
                </a:gridCol>
                <a:gridCol w="1603932">
                  <a:extLst>
                    <a:ext uri="{9D8B030D-6E8A-4147-A177-3AD203B41FA5}">
                      <a16:colId xmlns:a16="http://schemas.microsoft.com/office/drawing/2014/main" val="2498723518"/>
                    </a:ext>
                  </a:extLst>
                </a:gridCol>
                <a:gridCol w="2973323">
                  <a:extLst>
                    <a:ext uri="{9D8B030D-6E8A-4147-A177-3AD203B41FA5}">
                      <a16:colId xmlns:a16="http://schemas.microsoft.com/office/drawing/2014/main" val="2100165912"/>
                    </a:ext>
                  </a:extLst>
                </a:gridCol>
              </a:tblGrid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800" dirty="0"/>
                        <a:t>♠ AJ92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0493739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8390060"/>
                  </a:ext>
                </a:extLst>
              </a:tr>
              <a:tr h="406896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0211561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13629125"/>
                  </a:ext>
                </a:extLst>
              </a:tr>
              <a:tr h="543463">
                <a:tc>
                  <a:txBody>
                    <a:bodyPr/>
                    <a:lstStyle/>
                    <a:p>
                      <a:r>
                        <a:rPr lang="nl-NL" sz="2800" dirty="0"/>
                        <a:t>♠Q105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800" dirty="0"/>
                        <a:t>♠ K84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643281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5676900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2765178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7592244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2800" dirty="0"/>
                        <a:t>♠763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9280048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28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9962124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3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0229563"/>
                  </a:ext>
                </a:extLst>
              </a:tr>
              <a:tr h="322870"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nl-NL" sz="3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31853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413453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</TotalTime>
  <Words>375</Words>
  <Application>Microsoft Macintosh PowerPoint</Application>
  <PresentationFormat>Breedbeeld</PresentationFormat>
  <Paragraphs>96</Paragraphs>
  <Slides>13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Kantoorthema</vt:lpstr>
      <vt:lpstr>Hoe een moeilijke tegenstander te zijn</vt:lpstr>
      <vt:lpstr>Na het bieden is het bridgen afgelopen</vt:lpstr>
      <vt:lpstr>Doel van false cards: De illusie scheppen dat een spel anders zit dan dat het zit.</vt:lpstr>
      <vt:lpstr>False cards door de leider Singleton minder zichtbaar maken</vt:lpstr>
      <vt:lpstr>False cards door de  leider Slag (laten) opzetten</vt:lpstr>
      <vt:lpstr>False cards door de leider Net zo signaleren als de tegenpartij</vt:lpstr>
      <vt:lpstr>False cards door de  leider Om te onthouden</vt:lpstr>
      <vt:lpstr>False cards door de  defense Geef de leider een verliezende optie</vt:lpstr>
      <vt:lpstr>False cards door de  defense Geef de leider een verliezende optie</vt:lpstr>
      <vt:lpstr>False cards door de  defense Speel de bekende kaart</vt:lpstr>
      <vt:lpstr>False cards door de  defense Dwing leider stopper te gebruiken</vt:lpstr>
      <vt:lpstr>False cards door de  defense Speel de bekende kaart - Contract 4 ♠</vt:lpstr>
      <vt:lpstr>Tweede hand laag… Vervangen door gevaarlijke hand hoog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Willem jan Maas</dc:creator>
  <cp:lastModifiedBy>Willem jan Maas</cp:lastModifiedBy>
  <cp:revision>2</cp:revision>
  <dcterms:created xsi:type="dcterms:W3CDTF">2026-06-07T14:08:48Z</dcterms:created>
  <dcterms:modified xsi:type="dcterms:W3CDTF">2026-08-02T12:36:04Z</dcterms:modified>
</cp:coreProperties>
</file>